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61" r:id="rId2"/>
    <p:sldId id="257" r:id="rId3"/>
    <p:sldId id="273" r:id="rId4"/>
    <p:sldId id="274" r:id="rId5"/>
    <p:sldId id="272" r:id="rId6"/>
    <p:sldId id="276" r:id="rId7"/>
    <p:sldId id="275" r:id="rId8"/>
    <p:sldId id="262" r:id="rId9"/>
    <p:sldId id="278" r:id="rId10"/>
    <p:sldId id="279" r:id="rId11"/>
    <p:sldId id="280" r:id="rId12"/>
    <p:sldId id="281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09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1" autoAdjust="0"/>
    <p:restoredTop sz="95545"/>
  </p:normalViewPr>
  <p:slideViewPr>
    <p:cSldViewPr snapToGrid="0">
      <p:cViewPr varScale="1">
        <p:scale>
          <a:sx n="99" d="100"/>
          <a:sy n="99" d="100"/>
        </p:scale>
        <p:origin x="680" y="184"/>
      </p:cViewPr>
      <p:guideLst>
        <p:guide pos="3840"/>
        <p:guide orient="horz" pos="209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85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CN" sz="1200"/>
            </a:lvl1pPr>
          </a:lstStyle>
          <a:p>
            <a:endParaRPr lang="zh-CN" dirty="0">
              <a:ea typeface="Microsoft YaHei UI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CN" sz="1200"/>
            </a:lvl1pPr>
          </a:lstStyle>
          <a:p>
            <a:fld id="{59041DB8-B66F-4DC8-A96E-33677E0F90FF}" type="datetimeFigureOut">
              <a:rPr lang="en-US" altLang="zh-CN" smtClean="0">
                <a:ea typeface="Microsoft YaHei UI" panose="020B0503020204020204" pitchFamily="34" charset="-122"/>
              </a:rPr>
              <a:t>11/9/18</a:t>
            </a:fld>
            <a:endParaRPr lang="zh-CN" dirty="0">
              <a:ea typeface="Microsoft YaHei UI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CN" sz="1200"/>
            </a:lvl1pPr>
          </a:lstStyle>
          <a:p>
            <a:endParaRPr lang="zh-CN" dirty="0">
              <a:ea typeface="Microsoft YaHei UI" panose="020B0503020204020204" pitchFamily="34" charset="-122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CN" sz="1200"/>
            </a:lvl1pPr>
          </a:lstStyle>
          <a:p>
            <a:fld id="{1604A0D4-B89B-4ADD-AF9E-38636B40EE4E}" type="slidenum">
              <a:rPr lang="en-US" altLang="zh-CN" smtClean="0">
                <a:ea typeface="Microsoft YaHei UI" panose="020B0503020204020204" pitchFamily="34" charset="-122"/>
              </a:rPr>
              <a:t>‹#›</a:t>
            </a:fld>
            <a:endParaRPr lang="zh-CN" dirty="0"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55509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CN" sz="1200">
                <a:ea typeface="Microsoft YaHei U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CN" sz="1200">
                <a:ea typeface="Microsoft YaHei UI" panose="020B0503020204020204" pitchFamily="34" charset="-122"/>
              </a:defRPr>
            </a:lvl1pPr>
          </a:lstStyle>
          <a:p>
            <a:fld id="{DEB49C4A-65AC-492D-9701-81B46C3AD0E4}" type="datetimeFigureOut">
              <a:rPr lang="en-US" altLang="zh-CN" smtClean="0"/>
              <a:t>11/9/18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dirty="0"/>
              <a:t>单击此处编辑母版文本样式</a:t>
            </a:r>
          </a:p>
          <a:p>
            <a:pPr lvl="1"/>
            <a:r>
              <a:rPr lang="zh-CN" dirty="0"/>
              <a:t>第二级</a:t>
            </a:r>
          </a:p>
          <a:p>
            <a:pPr lvl="2"/>
            <a:r>
              <a:rPr lang="zh-CN" dirty="0"/>
              <a:t>第三级</a:t>
            </a:r>
          </a:p>
          <a:p>
            <a:pPr lvl="3"/>
            <a:r>
              <a:rPr lang="zh-CN" dirty="0"/>
              <a:t>第四级</a:t>
            </a:r>
          </a:p>
          <a:p>
            <a:pPr lvl="4"/>
            <a:r>
              <a:rPr lang="zh-CN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CN" sz="1200">
                <a:ea typeface="Microsoft YaHei U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CN" sz="1200">
                <a:ea typeface="Microsoft YaHei UI" panose="020B0503020204020204" pitchFamily="34" charset="-122"/>
              </a:defRPr>
            </a:lvl1pPr>
          </a:lstStyle>
          <a:p>
            <a:fld id="{82869989-EB00-4EE7-BCB5-25BDC5BB29F8}" type="slidenum">
              <a:rPr lang="en-US" altLang="zh-CN" smtClean="0"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06620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zh-CN" sz="1200" kern="1200">
        <a:solidFill>
          <a:schemeClr val="tx1"/>
        </a:solidFill>
        <a:latin typeface="+mn-lt"/>
        <a:ea typeface="Microsoft YaHei UI" panose="020B0503020204020204" pitchFamily="34" charset="-122"/>
        <a:cs typeface="+mn-cs"/>
      </a:defRPr>
    </a:lvl1pPr>
    <a:lvl2pPr marL="457200" algn="l" defTabSz="914400" rtl="0" eaLnBrk="1" latinLnBrk="0" hangingPunct="1">
      <a:defRPr lang="zh-CN" sz="1200" kern="1200">
        <a:solidFill>
          <a:schemeClr val="tx1"/>
        </a:solidFill>
        <a:latin typeface="+mn-lt"/>
        <a:ea typeface="Microsoft YaHei UI" panose="020B0503020204020204" pitchFamily="34" charset="-122"/>
        <a:cs typeface="+mn-cs"/>
      </a:defRPr>
    </a:lvl2pPr>
    <a:lvl3pPr marL="914400" algn="l" defTabSz="914400" rtl="0" eaLnBrk="1" latinLnBrk="0" hangingPunct="1">
      <a:defRPr lang="zh-CN" sz="1200" kern="1200">
        <a:solidFill>
          <a:schemeClr val="tx1"/>
        </a:solidFill>
        <a:latin typeface="+mn-lt"/>
        <a:ea typeface="Microsoft YaHei UI" panose="020B0503020204020204" pitchFamily="34" charset="-122"/>
        <a:cs typeface="+mn-cs"/>
      </a:defRPr>
    </a:lvl3pPr>
    <a:lvl4pPr marL="1371600" algn="l" defTabSz="914400" rtl="0" eaLnBrk="1" latinLnBrk="0" hangingPunct="1">
      <a:defRPr lang="zh-CN" sz="1200" kern="1200">
        <a:solidFill>
          <a:schemeClr val="tx1"/>
        </a:solidFill>
        <a:latin typeface="+mn-lt"/>
        <a:ea typeface="Microsoft YaHei UI" panose="020B0503020204020204" pitchFamily="34" charset="-122"/>
        <a:cs typeface="+mn-cs"/>
      </a:defRPr>
    </a:lvl4pPr>
    <a:lvl5pPr marL="1828800" algn="l" defTabSz="914400" rtl="0" eaLnBrk="1" latinLnBrk="0" hangingPunct="1">
      <a:defRPr lang="zh-CN" sz="1200" kern="1200">
        <a:solidFill>
          <a:schemeClr val="tx1"/>
        </a:solidFill>
        <a:latin typeface="+mn-lt"/>
        <a:ea typeface="Microsoft YaHei UI" panose="020B0503020204020204" pitchFamily="34" charset="-122"/>
        <a:cs typeface="+mn-cs"/>
      </a:defRPr>
    </a:lvl5pPr>
    <a:lvl6pPr marL="2286000" algn="l" defTabSz="914400" rtl="0" eaLnBrk="1" latinLnBrk="0" hangingPunct="1">
      <a:defRPr lang="zh-CN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zh-CN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zh-CN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zh-CN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altLang="zh-CN" smtClean="0"/>
              <a:t>2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96397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altLang="zh-CN" smtClean="0"/>
              <a:t>3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74467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altLang="zh-CN" smtClean="0"/>
              <a:t>4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960901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altLang="zh-CN" smtClean="0"/>
              <a:t>5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787442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altLang="zh-CN" smtClean="0"/>
              <a:t>6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759041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altLang="zh-CN" smtClean="0"/>
              <a:t>7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946824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 4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6" name="直线连接线 5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线连接线 6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线连接线 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线连接线 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线连接线 1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线连接线 1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线连接线 1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线连接线 1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线连接线 1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线连接线 1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线连接线 1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线连接线 1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线连接线 1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线连接线 1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线连接线 2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线连接线 2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组 2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1" name="直线连接线 4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线连接线 4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线连接线 4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线连接线 4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线连接线 4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组 4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2" name="直线连接线 5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线连接线 5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线连接线 5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线连接线 5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线连接线 5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直线连接线 4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线连接线 4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线连接线 4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线连接线 4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线连接线 5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组 2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5" name="直线连接线 2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线连接线 2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线连接线 2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线连接线 2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线连接线 28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组 2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6" name="直线连接线 3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线连接线 3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线连接线 3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线连接线 3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线连接线 3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直线连接线 3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线连接线 3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线连接线 3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线连接线 3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线连接线 3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93845" y="1909346"/>
            <a:ext cx="9604310" cy="3383280"/>
          </a:xfrm>
        </p:spPr>
        <p:txBody>
          <a:bodyPr anchor="b">
            <a:normAutofit/>
          </a:bodyPr>
          <a:lstStyle>
            <a:lvl1pPr algn="l" latinLnBrk="0">
              <a:lnSpc>
                <a:spcPct val="76000"/>
              </a:lnSpc>
              <a:defRPr lang="zh-CN" sz="8000" cap="none" baseline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93845" y="5432564"/>
            <a:ext cx="9604310" cy="4572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CN" sz="2000" b="0">
                <a:solidFill>
                  <a:schemeClr val="accent1"/>
                </a:solidFill>
              </a:defRPr>
            </a:lvl1pPr>
            <a:lvl2pPr marL="457200" indent="0" algn="ctr" latinLnBrk="0">
              <a:buNone/>
              <a:defRPr lang="zh-CN" sz="2000"/>
            </a:lvl2pPr>
            <a:lvl3pPr marL="914400" indent="0" algn="ctr" latinLnBrk="0">
              <a:buNone/>
              <a:defRPr lang="zh-CN" sz="1800"/>
            </a:lvl3pPr>
            <a:lvl4pPr marL="1371600" indent="0" algn="ctr" latinLnBrk="0">
              <a:buNone/>
              <a:defRPr lang="zh-CN" sz="1600"/>
            </a:lvl4pPr>
            <a:lvl5pPr marL="1828800" indent="0" algn="ctr" latinLnBrk="0">
              <a:buNone/>
              <a:defRPr lang="zh-CN" sz="1600"/>
            </a:lvl5pPr>
            <a:lvl6pPr marL="2286000" indent="0" algn="ctr" latinLnBrk="0">
              <a:buNone/>
              <a:defRPr lang="zh-CN" sz="1600"/>
            </a:lvl6pPr>
            <a:lvl7pPr marL="2743200" indent="0" algn="ctr" latinLnBrk="0">
              <a:buNone/>
              <a:defRPr lang="zh-CN" sz="1600"/>
            </a:lvl7pPr>
            <a:lvl8pPr marL="3200400" indent="0" algn="ctr" latinLnBrk="0">
              <a:buNone/>
              <a:defRPr lang="zh-CN" sz="1600"/>
            </a:lvl8pPr>
            <a:lvl9pPr marL="3657600" indent="0" algn="ctr" latinLnBrk="0">
              <a:buNone/>
              <a:defRPr lang="zh-CN" sz="1600"/>
            </a:lvl9pPr>
          </a:lstStyle>
          <a:p>
            <a:r>
              <a:rPr lang="zh-CN" altLang="en-US"/>
              <a:t>单击此处编辑母版副标题样式</a:t>
            </a:r>
            <a:endParaRPr lang="zh-CN"/>
          </a:p>
        </p:txBody>
      </p:sp>
      <p:cxnSp>
        <p:nvCxnSpPr>
          <p:cNvPr id="58" name="直线连接线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29A4-78C8-47AB-BA06-22CB45938951}" type="datetime1">
              <a:rPr lang="zh-CN" altLang="en-US"/>
              <a:t>2018/11/9</a:t>
            </a:fld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 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209314" y="489856"/>
            <a:ext cx="1687286" cy="530134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95399" y="489856"/>
            <a:ext cx="7587344" cy="5301343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D4ACF-2D82-46F2-A8E9-23963AA34E86}" type="datetime1">
              <a:rPr lang="zh-CN" altLang="en-US"/>
              <a:t>2018/11/9</a:t>
            </a:fld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 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4B5B-21A0-4192-BF4C-38187F1A68D8}" type="datetime1">
              <a:rPr lang="zh-CN" altLang="en-US"/>
              <a:t>2018/11/9</a:t>
            </a:fld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 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gradFill flip="none" rotWithShape="1">
          <a:gsLst>
            <a:gs pos="0">
              <a:schemeClr val="accent1"/>
            </a:gs>
            <a:gs pos="97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 6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8" name="直线连接线 7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线连接线 8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线连接线 9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线连接线 10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线连接线 11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线连接线 12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线连接线 13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线连接线 14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线连接线 15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线连接线 16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线连接线 17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线连接线 18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线连接线 19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线连接线 20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线连接线 21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线连接线 22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组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直线连接线 41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线连接线 42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线连接线 43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线连接线 44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线连接线 45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组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直线连接线 52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线连接线 53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线连接线 54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线连接线 55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线连接线 56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直线连接线 47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线连接线 48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线连接线 49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线连接线 50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线连接线 51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组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直线连接线 2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线连接线 2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线连接线 2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线连接线 2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线连接线 29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组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直线连接线 3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线连接线 3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线连接线 3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线连接线 3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线连接线 4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直线连接线 3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线连接线 3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线连接线 3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线连接线 3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线连接线 3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anchor="b">
            <a:normAutofit/>
          </a:bodyPr>
          <a:lstStyle>
            <a:lvl1pPr latinLnBrk="0">
              <a:lnSpc>
                <a:spcPct val="85000"/>
              </a:lnSpc>
              <a:defRPr lang="zh-CN" sz="6000" cap="none" baseline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95400" y="5431536"/>
            <a:ext cx="9601200" cy="4572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CN" sz="2000" b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CN" sz="2000"/>
            </a:lvl2pPr>
            <a:lvl3pPr marL="914400" indent="0" latinLnBrk="0">
              <a:buNone/>
              <a:defRPr lang="zh-CN" sz="1800"/>
            </a:lvl3pPr>
            <a:lvl4pPr marL="1371600" indent="0" latinLnBrk="0">
              <a:buNone/>
              <a:defRPr lang="zh-CN" sz="1600"/>
            </a:lvl4pPr>
            <a:lvl5pPr marL="1828800" indent="0" latinLnBrk="0">
              <a:buNone/>
              <a:defRPr lang="zh-CN" sz="1600"/>
            </a:lvl5pPr>
            <a:lvl6pPr marL="2286000" indent="0" latinLnBrk="0">
              <a:buNone/>
              <a:defRPr lang="zh-CN" sz="1600"/>
            </a:lvl6pPr>
            <a:lvl7pPr marL="2743200" indent="0" latinLnBrk="0">
              <a:buNone/>
              <a:defRPr lang="zh-CN" sz="1600"/>
            </a:lvl7pPr>
            <a:lvl8pPr marL="3200400" indent="0" latinLnBrk="0">
              <a:buNone/>
              <a:defRPr lang="zh-CN" sz="1600"/>
            </a:lvl8pPr>
            <a:lvl9pPr marL="3657600" indent="0" latinLnBrk="0">
              <a:buNone/>
              <a:defRPr lang="zh-CN" sz="1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cxnSp>
        <p:nvCxnSpPr>
          <p:cNvPr id="58" name="直线连接线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295400" y="1981199"/>
            <a:ext cx="4572000" cy="3810001"/>
          </a:xfrm>
        </p:spPr>
        <p:txBody>
          <a:bodyPr>
            <a:normAutofit/>
          </a:bodyPr>
          <a:lstStyle>
            <a:lvl1pPr latinLnBrk="0">
              <a:defRPr lang="zh-CN" sz="2000"/>
            </a:lvl1pPr>
            <a:lvl2pPr latinLnBrk="0">
              <a:defRPr lang="zh-CN" sz="1800"/>
            </a:lvl2pPr>
            <a:lvl3pPr latinLnBrk="0">
              <a:defRPr lang="zh-CN" sz="1600"/>
            </a:lvl3pPr>
            <a:lvl4pPr latinLnBrk="0">
              <a:defRPr lang="zh-CN" sz="1400"/>
            </a:lvl4pPr>
            <a:lvl5pPr latinLnBrk="0">
              <a:defRPr lang="zh-CN" sz="1400"/>
            </a:lvl5pPr>
            <a:lvl6pPr latinLnBrk="0">
              <a:defRPr lang="zh-CN" sz="1800"/>
            </a:lvl6pPr>
            <a:lvl7pPr latinLnBrk="0">
              <a:defRPr lang="zh-CN" sz="1800"/>
            </a:lvl7pPr>
            <a:lvl8pPr latinLnBrk="0">
              <a:defRPr lang="zh-CN" sz="1800"/>
            </a:lvl8pPr>
            <a:lvl9pPr latinLnBrk="0">
              <a:defRPr lang="zh-CN" sz="18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324600" y="1981199"/>
            <a:ext cx="4572000" cy="3810001"/>
          </a:xfrm>
        </p:spPr>
        <p:txBody>
          <a:bodyPr>
            <a:normAutofit/>
          </a:bodyPr>
          <a:lstStyle>
            <a:lvl1pPr latinLnBrk="0">
              <a:defRPr lang="zh-CN" sz="2000"/>
            </a:lvl1pPr>
            <a:lvl2pPr latinLnBrk="0">
              <a:defRPr lang="zh-CN" sz="1800"/>
            </a:lvl2pPr>
            <a:lvl3pPr latinLnBrk="0">
              <a:defRPr lang="zh-CN" sz="1600"/>
            </a:lvl3pPr>
            <a:lvl4pPr latinLnBrk="0">
              <a:defRPr lang="zh-CN" sz="1400"/>
            </a:lvl4pPr>
            <a:lvl5pPr latinLnBrk="0">
              <a:defRPr lang="zh-CN" sz="1400"/>
            </a:lvl5pPr>
            <a:lvl6pPr latinLnBrk="0">
              <a:defRPr lang="zh-CN" sz="1800"/>
            </a:lvl6pPr>
            <a:lvl7pPr latinLnBrk="0">
              <a:defRPr lang="zh-CN" sz="1800"/>
            </a:lvl7pPr>
            <a:lvl8pPr latinLnBrk="0">
              <a:defRPr lang="zh-CN" sz="1800"/>
            </a:lvl8pPr>
            <a:lvl9pPr latinLnBrk="0">
              <a:defRPr lang="zh-CN" sz="18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5CF7C-B333-48E1-A4A6-83A3C8B73AC0}" type="datetime1">
              <a:rPr lang="zh-CN" altLang="en-US"/>
              <a:t>2018/11/9</a:t>
            </a:fld>
            <a:endParaRPr 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 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95400" y="1818322"/>
            <a:ext cx="4572000" cy="64135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CN" sz="2000" b="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zh-CN" sz="2000" b="1"/>
            </a:lvl2pPr>
            <a:lvl3pPr marL="914400" indent="0" latinLnBrk="0">
              <a:buNone/>
              <a:defRPr lang="zh-CN" sz="1800" b="1"/>
            </a:lvl3pPr>
            <a:lvl4pPr marL="1371600" indent="0" latinLnBrk="0">
              <a:buNone/>
              <a:defRPr lang="zh-CN" sz="1600" b="1"/>
            </a:lvl4pPr>
            <a:lvl5pPr marL="1828800" indent="0" latinLnBrk="0">
              <a:buNone/>
              <a:defRPr lang="zh-CN" sz="1600" b="1"/>
            </a:lvl5pPr>
            <a:lvl6pPr marL="2286000" indent="0" latinLnBrk="0">
              <a:buNone/>
              <a:defRPr lang="zh-CN" sz="1600" b="1"/>
            </a:lvl6pPr>
            <a:lvl7pPr marL="2743200" indent="0" latinLnBrk="0">
              <a:buNone/>
              <a:defRPr lang="zh-CN" sz="1600" b="1"/>
            </a:lvl7pPr>
            <a:lvl8pPr marL="3200400" indent="0" latinLnBrk="0">
              <a:buNone/>
              <a:defRPr lang="zh-CN" sz="1600" b="1"/>
            </a:lvl8pPr>
            <a:lvl9pPr marL="3657600" indent="0" latinLnBrk="0">
              <a:buNone/>
              <a:defRPr lang="zh-CN"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295400" y="2503713"/>
            <a:ext cx="4572000" cy="3287487"/>
          </a:xfrm>
        </p:spPr>
        <p:txBody>
          <a:bodyPr>
            <a:normAutofit/>
          </a:bodyPr>
          <a:lstStyle>
            <a:lvl1pPr latinLnBrk="0">
              <a:defRPr lang="zh-CN" sz="2000"/>
            </a:lvl1pPr>
            <a:lvl2pPr latinLnBrk="0">
              <a:defRPr lang="zh-CN" sz="1800"/>
            </a:lvl2pPr>
            <a:lvl3pPr latinLnBrk="0">
              <a:defRPr lang="zh-CN" sz="1600"/>
            </a:lvl3pPr>
            <a:lvl4pPr latinLnBrk="0">
              <a:defRPr lang="zh-CN" sz="1400"/>
            </a:lvl4pPr>
            <a:lvl5pPr latinLnBrk="0">
              <a:defRPr lang="zh-CN" sz="1400"/>
            </a:lvl5pPr>
            <a:lvl6pPr latinLnBrk="0">
              <a:defRPr lang="zh-CN" sz="1600"/>
            </a:lvl6pPr>
            <a:lvl7pPr latinLnBrk="0">
              <a:defRPr lang="zh-CN" sz="1600"/>
            </a:lvl7pPr>
            <a:lvl8pPr latinLnBrk="0">
              <a:defRPr lang="zh-CN" sz="1600"/>
            </a:lvl8pPr>
            <a:lvl9pPr latinLnBrk="0">
              <a:defRPr lang="zh-CN"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324600" y="1818322"/>
            <a:ext cx="4572000" cy="64135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CN" sz="2000" b="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zh-CN" sz="2000" b="1"/>
            </a:lvl2pPr>
            <a:lvl3pPr marL="914400" indent="0" latinLnBrk="0">
              <a:buNone/>
              <a:defRPr lang="zh-CN" sz="1800" b="1"/>
            </a:lvl3pPr>
            <a:lvl4pPr marL="1371600" indent="0" latinLnBrk="0">
              <a:buNone/>
              <a:defRPr lang="zh-CN" sz="1600" b="1"/>
            </a:lvl4pPr>
            <a:lvl5pPr marL="1828800" indent="0" latinLnBrk="0">
              <a:buNone/>
              <a:defRPr lang="zh-CN" sz="1600" b="1"/>
            </a:lvl5pPr>
            <a:lvl6pPr marL="2286000" indent="0" latinLnBrk="0">
              <a:buNone/>
              <a:defRPr lang="zh-CN" sz="1600" b="1"/>
            </a:lvl6pPr>
            <a:lvl7pPr marL="2743200" indent="0" latinLnBrk="0">
              <a:buNone/>
              <a:defRPr lang="zh-CN" sz="1600" b="1"/>
            </a:lvl7pPr>
            <a:lvl8pPr marL="3200400" indent="0" latinLnBrk="0">
              <a:buNone/>
              <a:defRPr lang="zh-CN" sz="1600" b="1"/>
            </a:lvl8pPr>
            <a:lvl9pPr marL="3657600" indent="0" latinLnBrk="0">
              <a:buNone/>
              <a:defRPr lang="zh-CN"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324600" y="2503713"/>
            <a:ext cx="4572000" cy="3287487"/>
          </a:xfrm>
        </p:spPr>
        <p:txBody>
          <a:bodyPr>
            <a:normAutofit/>
          </a:bodyPr>
          <a:lstStyle>
            <a:lvl1pPr latinLnBrk="0">
              <a:defRPr lang="zh-CN" sz="2000"/>
            </a:lvl1pPr>
            <a:lvl2pPr latinLnBrk="0">
              <a:defRPr lang="zh-CN" sz="1800"/>
            </a:lvl2pPr>
            <a:lvl3pPr latinLnBrk="0">
              <a:defRPr lang="zh-CN" sz="1600"/>
            </a:lvl3pPr>
            <a:lvl4pPr latinLnBrk="0">
              <a:defRPr lang="zh-CN" sz="1400"/>
            </a:lvl4pPr>
            <a:lvl5pPr latinLnBrk="0">
              <a:defRPr lang="zh-CN" sz="1400"/>
            </a:lvl5pPr>
            <a:lvl6pPr latinLnBrk="0">
              <a:defRPr lang="zh-CN" sz="1600"/>
            </a:lvl6pPr>
            <a:lvl7pPr latinLnBrk="0">
              <a:defRPr lang="zh-CN" sz="1600"/>
            </a:lvl7pPr>
            <a:lvl8pPr latinLnBrk="0">
              <a:defRPr lang="zh-CN" sz="1600"/>
            </a:lvl8pPr>
            <a:lvl9pPr latinLnBrk="0">
              <a:defRPr lang="zh-CN"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20762-5CBF-4210-AB54-376B091119F8}" type="datetime1">
              <a:rPr lang="zh-CN" altLang="en-US"/>
              <a:t>2018/11/9</a:t>
            </a:fld>
            <a:endParaRPr 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 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DB371-BF5F-4058-A212-1A908E4D2674}" type="datetime1">
              <a:rPr lang="zh-CN" altLang="en-US"/>
              <a:t>2018/11/9</a:t>
            </a:fld>
            <a:endParaRPr 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 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组 160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62" name="直线连接线 161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线连接线 162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直线连接线 163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直线连接线 164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直线连接线 165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直线连接线 166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直线连接线 167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直线连接线 168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直线连接线 169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直线连接线 170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直线连接线 171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直线连接线 172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直线连接线 173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直线连接线 174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直线连接线 175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线连接线 176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8" name="组 177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96" name="直线连接线 19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直线连接线 19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直线连接线 19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直线连接线 19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直线连接线 199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1" name="组 20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07" name="直线连接线 20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直线连接线 20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直线连接线 20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直线连接线 20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直线连接线 21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2" name="直线连接线 20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直线连接线 20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直线连接线 20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直线连接线 20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直线连接线 20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组 178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80" name="直线连接线 17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直线连接线 18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直线连接线 18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直线连接线 18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直线连接线 18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" name="组 18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91" name="直线连接线 19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直线连接线 19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直线连接线 19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直线连接线 19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直线连接线 19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6" name="直线连接线 18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直线连接线 18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直线连接线 18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直线连接线 18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直线连接线 18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2" name="日期占位符 2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083B-90AA-48CF-BAD5-00AA24D7F288}" type="datetime1">
              <a:rPr lang="zh-CN" altLang="en-US"/>
              <a:t>2018/11/9</a:t>
            </a:fld>
            <a:endParaRPr lang="zh-CN"/>
          </a:p>
        </p:txBody>
      </p:sp>
      <p:sp>
        <p:nvSpPr>
          <p:cNvPr id="213" name="页脚占位符 2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214" name="幻灯片编号占位符 2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 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题注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 8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0" name="直线连接线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线连接线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线连接线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线连接线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线连接线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线连接线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线连接线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线连接线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线连接线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线连接线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线连接线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线连接线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线连接线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线连接线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线连接线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线连接线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组 25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4" name="直线连接线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线连接线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线连接线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线连接线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线连接线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组 4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5" name="直线连接线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线连接线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线连接线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线连接线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线连接线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直线连接线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线连接线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线连接线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线连接线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线连接线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组 26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8" name="直线连接线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线连接线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线连接线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线连接线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线连接线 31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组 32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9" name="直线连接线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线连接线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线连接线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线连接线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线连接线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直线连接线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线连接线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线连接线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线连接线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线连接线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矩形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dirty="0">
              <a:ea typeface="Microsoft YaHei UI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anchor="b">
            <a:normAutofit/>
          </a:bodyPr>
          <a:lstStyle>
            <a:lvl1pPr latinLnBrk="0">
              <a:defRPr lang="zh-CN" sz="2600"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43197" y="571500"/>
            <a:ext cx="6217920" cy="5715000"/>
          </a:xfrm>
        </p:spPr>
        <p:txBody>
          <a:bodyPr>
            <a:normAutofit/>
          </a:bodyPr>
          <a:lstStyle>
            <a:lvl1pPr latinLnBrk="0">
              <a:defRPr lang="zh-CN" sz="2000"/>
            </a:lvl1pPr>
            <a:lvl2pPr latinLnBrk="0">
              <a:defRPr lang="zh-CN" sz="1800"/>
            </a:lvl2pPr>
            <a:lvl3pPr latinLnBrk="0">
              <a:defRPr lang="zh-CN" sz="1600"/>
            </a:lvl3pPr>
            <a:lvl4pPr latinLnBrk="0">
              <a:defRPr lang="zh-CN" sz="1400"/>
            </a:lvl4pPr>
            <a:lvl5pPr latinLnBrk="0">
              <a:defRPr lang="zh-CN" sz="1400"/>
            </a:lvl5pPr>
            <a:lvl6pPr latinLnBrk="0">
              <a:defRPr lang="zh-CN" sz="2000"/>
            </a:lvl6pPr>
            <a:lvl7pPr latinLnBrk="0">
              <a:defRPr lang="zh-CN" sz="2000"/>
            </a:lvl7pPr>
            <a:lvl8pPr latinLnBrk="0">
              <a:defRPr lang="zh-CN" sz="2000"/>
            </a:lvl8pPr>
            <a:lvl9pPr latinLnBrk="0">
              <a:defRPr lang="zh-CN"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7913152" y="2995012"/>
            <a:ext cx="3657600" cy="228595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CN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CN" sz="1400"/>
            </a:lvl2pPr>
            <a:lvl3pPr marL="914400" indent="0" latinLnBrk="0">
              <a:buNone/>
              <a:defRPr lang="zh-CN" sz="1200"/>
            </a:lvl3pPr>
            <a:lvl4pPr marL="1371600" indent="0" latinLnBrk="0">
              <a:buNone/>
              <a:defRPr lang="zh-CN" sz="1000"/>
            </a:lvl4pPr>
            <a:lvl5pPr marL="1828800" indent="0" latinLnBrk="0">
              <a:buNone/>
              <a:defRPr lang="zh-CN" sz="1000"/>
            </a:lvl5pPr>
            <a:lvl6pPr marL="2286000" indent="0" latinLnBrk="0">
              <a:buNone/>
              <a:defRPr lang="zh-CN" sz="1000"/>
            </a:lvl6pPr>
            <a:lvl7pPr marL="2743200" indent="0" latinLnBrk="0">
              <a:buNone/>
              <a:defRPr lang="zh-CN" sz="1000"/>
            </a:lvl7pPr>
            <a:lvl8pPr marL="3200400" indent="0" latinLnBrk="0">
              <a:buNone/>
              <a:defRPr lang="zh-CN" sz="1000"/>
            </a:lvl8pPr>
            <a:lvl9pPr marL="3657600" indent="0" latinLnBrk="0">
              <a:buNone/>
              <a:defRPr lang="zh-CN"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cxnSp>
        <p:nvCxnSpPr>
          <p:cNvPr id="60" name="直线连接线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F629-ECA2-4CF3-B790-9D9BDED98269}" type="datetime1">
              <a:rPr lang="zh-CN" altLang="en-US"/>
              <a:t>2018/11/9</a:t>
            </a:fld>
            <a:endParaRPr 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8" name="幻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 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题注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 7"/>
          <p:cNvGrpSpPr/>
          <p:nvPr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9" name="直线连接线 8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线连接线 9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线连接线 10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线连接线 11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线连接线 12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线连接线 13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线连接线 14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线连接线 15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线连接线 16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线连接线 17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线连接线 18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线连接线 19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线连接线 20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线连接线 21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线连接线 22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线连接线 23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组 24"/>
            <p:cNvGrpSpPr/>
            <p:nvPr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直线连接线 42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线连接线 43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线连接线 44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线连接线 45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线连接线 46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组 4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直线连接线 53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线连接线 54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线连接线 55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线连接线 56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线连接线 57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直线连接线 48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线连接线 49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线连接线 50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线连接线 51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线连接线 52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组 25"/>
            <p:cNvGrpSpPr/>
            <p:nvPr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直线连接线 26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线连接线 27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线连接线 28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线连接线 29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线连接线 30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组 3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直线连接线 37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线连接线 38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线连接线 39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线连接线 40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线连接线 41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直线连接线 32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线连接线 33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线连接线 34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线连接线 35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线连接线 36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矩形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dirty="0">
              <a:ea typeface="Microsoft YaHei UI" panose="020B0503020204020204" pitchFamily="34" charset="-122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412" y="-159"/>
            <a:ext cx="7315200" cy="6858000"/>
          </a:xfrm>
        </p:spPr>
        <p:txBody>
          <a:bodyPr tIns="457200">
            <a:normAutofit/>
          </a:bodyPr>
          <a:lstStyle>
            <a:lvl1pPr marL="0" indent="0" algn="ctr" latinLnBrk="0">
              <a:buNone/>
              <a:defRPr lang="zh-CN" sz="2000"/>
            </a:lvl1pPr>
            <a:lvl2pPr marL="457200" indent="0" latinLnBrk="0">
              <a:buNone/>
              <a:defRPr lang="zh-CN" sz="2800"/>
            </a:lvl2pPr>
            <a:lvl3pPr marL="914400" indent="0" latinLnBrk="0">
              <a:buNone/>
              <a:defRPr lang="zh-CN" sz="2400"/>
            </a:lvl3pPr>
            <a:lvl4pPr marL="1371600" indent="0" latinLnBrk="0">
              <a:buNone/>
              <a:defRPr lang="zh-CN" sz="2000"/>
            </a:lvl4pPr>
            <a:lvl5pPr marL="1828800" indent="0" latinLnBrk="0">
              <a:buNone/>
              <a:defRPr lang="zh-CN" sz="2000"/>
            </a:lvl5pPr>
            <a:lvl6pPr marL="2286000" indent="0" latinLnBrk="0">
              <a:buNone/>
              <a:defRPr lang="zh-CN" sz="2000"/>
            </a:lvl6pPr>
            <a:lvl7pPr marL="2743200" indent="0" latinLnBrk="0">
              <a:buNone/>
              <a:defRPr lang="zh-CN" sz="2000"/>
            </a:lvl7pPr>
            <a:lvl8pPr marL="3200400" indent="0" latinLnBrk="0">
              <a:buNone/>
              <a:defRPr lang="zh-CN" sz="2000"/>
            </a:lvl8pPr>
            <a:lvl9pPr marL="3657600" indent="0" latinLnBrk="0">
              <a:buNone/>
              <a:defRPr lang="zh-CN" sz="2000"/>
            </a:lvl9pPr>
          </a:lstStyle>
          <a:p>
            <a:r>
              <a:rPr lang="zh-CN" altLang="en-US"/>
              <a:t>单击图标添加图片</a:t>
            </a:r>
            <a:endParaRPr lang="zh-CN" dirty="0"/>
          </a:p>
        </p:txBody>
      </p:sp>
      <p:cxnSp>
        <p:nvCxnSpPr>
          <p:cNvPr id="59" name="直线连接线 58"/>
          <p:cNvCxnSpPr/>
          <p:nvPr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 anchor="b">
            <a:normAutofit/>
          </a:bodyPr>
          <a:lstStyle>
            <a:lvl1pPr latinLnBrk="0">
              <a:defRPr lang="zh-CN" sz="2600"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7909560" y="2999232"/>
            <a:ext cx="3657600" cy="2286000"/>
          </a:xfrm>
        </p:spPr>
        <p:txBody>
          <a:bodyPr/>
          <a:lstStyle>
            <a:lvl1pPr marL="0" indent="0" latinLnBrk="0">
              <a:spcBef>
                <a:spcPts val="1200"/>
              </a:spcBef>
              <a:buNone/>
              <a:defRPr lang="zh-CN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CN" sz="1400"/>
            </a:lvl2pPr>
            <a:lvl3pPr marL="914400" indent="0" latinLnBrk="0">
              <a:buNone/>
              <a:defRPr lang="zh-CN" sz="1200"/>
            </a:lvl3pPr>
            <a:lvl4pPr marL="1371600" indent="0" latinLnBrk="0">
              <a:buNone/>
              <a:defRPr lang="zh-CN" sz="1000"/>
            </a:lvl4pPr>
            <a:lvl5pPr marL="1828800" indent="0" latinLnBrk="0">
              <a:buNone/>
              <a:defRPr lang="zh-CN" sz="1000"/>
            </a:lvl5pPr>
            <a:lvl6pPr marL="2286000" indent="0" latinLnBrk="0">
              <a:buNone/>
              <a:defRPr lang="zh-CN" sz="1000"/>
            </a:lvl6pPr>
            <a:lvl7pPr marL="2743200" indent="0" latinLnBrk="0">
              <a:buNone/>
              <a:defRPr lang="zh-CN" sz="1000"/>
            </a:lvl7pPr>
            <a:lvl8pPr marL="3200400" indent="0" latinLnBrk="0">
              <a:buNone/>
              <a:defRPr lang="zh-CN" sz="1000"/>
            </a:lvl8pPr>
            <a:lvl9pPr marL="3657600" indent="0" latinLnBrk="0">
              <a:buNone/>
              <a:defRPr lang="zh-CN"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组 95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97" name="直线连接线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线连接线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线连接线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线连接线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线连接线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线连接线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线连接线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线连接线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线连接线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线连接线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线连接线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线连接线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线连接线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线连接线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线连接线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线连接线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组 11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31" name="直线连接线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直线连接线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直线连接线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直线连接线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直线连接线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组 13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42" name="直线连接线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直线连接线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直线连接线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直线连接线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直线连接线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7" name="直线连接线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直线连接线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直线连接线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直线连接线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直线连接线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组 11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15" name="直线连接线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线连接线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线连接线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直线连接线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线连接线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组 11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26" name="直线连接线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线连接线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直线连接线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线连接线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线连接线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1" name="直线连接线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直线连接线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直线连接线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线连接线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直线连接线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dirty="0"/>
              <a:t>单击此处编辑母版文本样式</a:t>
            </a:r>
          </a:p>
          <a:p>
            <a:pPr lvl="1"/>
            <a:r>
              <a:rPr lang="zh-CN" dirty="0"/>
              <a:t>第二级</a:t>
            </a:r>
          </a:p>
          <a:p>
            <a:pPr lvl="2"/>
            <a:r>
              <a:rPr lang="zh-CN" dirty="0"/>
              <a:t>第三级</a:t>
            </a:r>
          </a:p>
          <a:p>
            <a:pPr lvl="3"/>
            <a:r>
              <a:rPr lang="zh-CN" dirty="0"/>
              <a:t>第四级</a:t>
            </a:r>
          </a:p>
          <a:p>
            <a:pPr lvl="4"/>
            <a:r>
              <a:rPr lang="zh-CN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CN" sz="800">
                <a:solidFill>
                  <a:schemeClr val="tx1">
                    <a:lumMod val="50000"/>
                    <a:lumOff val="50000"/>
                  </a:schemeClr>
                </a:solidFill>
                <a:ea typeface="Microsoft YaHei UI" panose="020B0503020204020204" pitchFamily="34" charset="-122"/>
              </a:defRPr>
            </a:lvl1pPr>
          </a:lstStyle>
          <a:p>
            <a:fld id="{B51B2453-8663-4C69-AF73-9FD7B1DEC5D0}" type="datetime1">
              <a:rPr lang="en-US" altLang="zh-CN" smtClean="0"/>
              <a:t>11/9/18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CN" sz="800">
                <a:solidFill>
                  <a:schemeClr val="tx1">
                    <a:lumMod val="50000"/>
                    <a:lumOff val="50000"/>
                  </a:schemeClr>
                </a:solidFill>
                <a:ea typeface="Microsoft YaHei U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CN" sz="800">
                <a:solidFill>
                  <a:schemeClr val="tx1">
                    <a:lumMod val="50000"/>
                    <a:lumOff val="50000"/>
                  </a:schemeClr>
                </a:solidFill>
                <a:ea typeface="Microsoft YaHei UI" panose="020B0503020204020204" pitchFamily="34" charset="-122"/>
              </a:defRPr>
            </a:lvl1pPr>
          </a:lstStyle>
          <a:p>
            <a:fld id="{E31375A4-56A4-47D6-9801-1991572033F7}" type="slidenum">
              <a:rPr lang="en-US" altLang="zh-CN" smtClean="0"/>
              <a:t>‹#›</a:t>
            </a:fld>
            <a:endParaRPr lang="en-US" altLang="zh-CN" dirty="0"/>
          </a:p>
        </p:txBody>
      </p:sp>
      <p:cxnSp>
        <p:nvCxnSpPr>
          <p:cNvPr id="148" name="直线连接线 147"/>
          <p:cNvCxnSpPr/>
          <p:nvPr userDrawn="1"/>
        </p:nvCxnSpPr>
        <p:spPr>
          <a:xfrm>
            <a:off x="609600" y="6172200"/>
            <a:ext cx="109728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CN" sz="3200" b="1" kern="1200">
          <a:solidFill>
            <a:schemeClr val="accent1"/>
          </a:solidFill>
          <a:latin typeface="+mj-lt"/>
          <a:ea typeface="Microsoft YaHei UI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anose="020B0604020202020204" pitchFamily="34" charset="0"/>
        <a:buChar char="▪"/>
        <a:defRPr lang="zh-CN" sz="2000" kern="1200">
          <a:solidFill>
            <a:schemeClr val="tx1"/>
          </a:solidFill>
          <a:latin typeface="+mn-lt"/>
          <a:ea typeface="Microsoft YaHei UI" panose="020B0503020204020204" pitchFamily="34" charset="-122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anose="020B0604020202020204" pitchFamily="34" charset="0"/>
        <a:buChar char="▪"/>
        <a:defRPr lang="zh-CN" sz="1800" kern="1200">
          <a:solidFill>
            <a:schemeClr val="tx1"/>
          </a:solidFill>
          <a:latin typeface="+mn-lt"/>
          <a:ea typeface="Microsoft YaHei UI" panose="020B0503020204020204" pitchFamily="34" charset="-122"/>
          <a:cs typeface="+mn-cs"/>
        </a:defRPr>
      </a:lvl2pPr>
      <a:lvl3pPr marL="685800" indent="-179705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anose="020B0604020202020204" pitchFamily="34" charset="0"/>
        <a:buChar char="▪"/>
        <a:defRPr lang="zh-CN" sz="1600" kern="1200">
          <a:solidFill>
            <a:schemeClr val="tx1"/>
          </a:solidFill>
          <a:latin typeface="+mn-lt"/>
          <a:ea typeface="Microsoft YaHei UI" panose="020B0503020204020204" pitchFamily="34" charset="-122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anose="020B0604020202020204" pitchFamily="34" charset="0"/>
        <a:buChar char="▪"/>
        <a:defRPr lang="zh-CN" sz="1400" kern="1200">
          <a:solidFill>
            <a:schemeClr val="tx1"/>
          </a:solidFill>
          <a:latin typeface="+mn-lt"/>
          <a:ea typeface="Microsoft YaHei UI" panose="020B0503020204020204" pitchFamily="34" charset="-122"/>
          <a:cs typeface="+mn-cs"/>
        </a:defRPr>
      </a:lvl4pPr>
      <a:lvl5pPr marL="1143000" indent="-17970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anose="020B0604020202020204" pitchFamily="34" charset="0"/>
        <a:buChar char="▪"/>
        <a:defRPr lang="zh-CN" sz="1400" kern="1200">
          <a:solidFill>
            <a:schemeClr val="tx1"/>
          </a:solidFill>
          <a:latin typeface="+mn-lt"/>
          <a:ea typeface="Microsoft YaHei UI" panose="020B0503020204020204" pitchFamily="34" charset="-122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anose="020B0604020202020204" pitchFamily="34" charset="0"/>
        <a:buChar char="▪"/>
        <a:defRPr lang="zh-C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70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anose="020B0604020202020204" pitchFamily="34" charset="0"/>
        <a:buChar char="▪"/>
        <a:defRPr lang="zh-C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anose="020B0604020202020204" pitchFamily="34" charset="0"/>
        <a:buChar char="▪"/>
        <a:defRPr lang="zh-C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7970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anose="020B0604020202020204" pitchFamily="34" charset="0"/>
        <a:buChar char="▪"/>
        <a:defRPr lang="zh-C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altLang="zh-CN" sz="5400" dirty="0"/>
              <a:t>香港浸会大学访学分享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505" y="1446530"/>
            <a:ext cx="8596630" cy="1783715"/>
          </a:xfrm>
          <a:prstGeom prst="rect">
            <a:avLst/>
          </a:prstGeom>
        </p:spPr>
      </p:pic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1295400" y="251758"/>
            <a:ext cx="9601200" cy="1142385"/>
          </a:xfrm>
        </p:spPr>
        <p:txBody>
          <a:bodyPr/>
          <a:lstStyle/>
          <a:p>
            <a:r>
              <a:rPr lang="en-US" altLang="zh-CN"/>
              <a:t>3</a:t>
            </a:r>
            <a:r>
              <a:rPr altLang="zh-CN"/>
              <a:t>、数码时代如何保护消息来源</a:t>
            </a:r>
            <a:endParaRPr lang="en-US" altLang="zh-CN"/>
          </a:p>
        </p:txBody>
      </p:sp>
      <p:sp>
        <p:nvSpPr>
          <p:cNvPr id="8" name="内容占位符 7"/>
          <p:cNvSpPr>
            <a:spLocks noGrp="1"/>
          </p:cNvSpPr>
          <p:nvPr>
            <p:ph sz="half" idx="1"/>
          </p:nvPr>
        </p:nvSpPr>
        <p:spPr>
          <a:xfrm>
            <a:off x="1295400" y="1524000"/>
            <a:ext cx="3658870" cy="3810000"/>
          </a:xfrm>
        </p:spPr>
        <p:txBody>
          <a:bodyPr>
            <a:no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Frederik Obermaie参与国际调查记者同盟（ICIJ）的离岸解密、卢森堡解密及瑞士解密等调查报道项目。其后，他与同事 Bastian Obermayer一同推出巴拿马文件（Panama Papers）调查报道项目。这调查报道为他赢取多个奖项。他亦与国际调查记者同盟的同僚一同获奖，包括乔治波克商业新闻奖、调查记者与编辑奖及2017年普立兹解释性报道奖（Pulitzer Prize 2017 for Explanatory Reporting）。</a:t>
            </a:r>
          </a:p>
          <a:p>
            <a:pPr fontAlgn="auto">
              <a:lnSpc>
                <a:spcPct val="150000"/>
              </a:lnSpc>
            </a:pPr>
            <a:endParaRPr 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fontAlgn="auto">
              <a:lnSpc>
                <a:spcPct val="150000"/>
              </a:lnSpc>
              <a:buNone/>
            </a:pPr>
            <a:endParaRPr lang="zh-CN" sz="16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415" y="1658620"/>
            <a:ext cx="5603240" cy="4203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1295400" y="251758"/>
            <a:ext cx="9601200" cy="1142385"/>
          </a:xfrm>
        </p:spPr>
        <p:txBody>
          <a:bodyPr/>
          <a:lstStyle/>
          <a:p>
            <a:r>
              <a:rPr lang="en-US" altLang="zh-CN"/>
              <a:t>3</a:t>
            </a:r>
            <a:r>
              <a:rPr altLang="zh-CN"/>
              <a:t>、数码时代如何保护消息来源</a:t>
            </a:r>
            <a:endParaRPr lang="en-US" altLang="zh-CN"/>
          </a:p>
        </p:txBody>
      </p:sp>
      <p:sp>
        <p:nvSpPr>
          <p:cNvPr id="8" name="内容占位符 7"/>
          <p:cNvSpPr>
            <a:spLocks noGrp="1"/>
          </p:cNvSpPr>
          <p:nvPr>
            <p:ph sz="half" idx="1"/>
          </p:nvPr>
        </p:nvSpPr>
        <p:spPr>
          <a:xfrm>
            <a:off x="1295400" y="1524000"/>
            <a:ext cx="3658870" cy="3810000"/>
          </a:xfrm>
        </p:spPr>
        <p:txBody>
          <a:bodyPr>
            <a:no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Frederik Obermaie参与国际调查记者同盟（ICIJ）的离岸解密、卢森堡解密及瑞士解密等调查报道项目。其后，他与同事 Bastian Obermayer一同推出巴拿马文件（Panama Papers）调查报道项目。这调查报道为他赢取多个奖项。他亦与国际调查记者同盟的同僚一同获奖，包括乔治波克商业新闻奖、调查记者与编辑奖及2017年普立兹解释性报道奖（Pulitzer Prize 2017 for Explanatory Reporting）。</a:t>
            </a:r>
          </a:p>
          <a:p>
            <a:pPr fontAlgn="auto">
              <a:lnSpc>
                <a:spcPct val="150000"/>
              </a:lnSpc>
            </a:pPr>
            <a:endParaRPr 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fontAlgn="auto">
              <a:lnSpc>
                <a:spcPct val="150000"/>
              </a:lnSpc>
              <a:buNone/>
            </a:pPr>
            <a:endParaRPr lang="zh-CN" sz="16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415" y="1658620"/>
            <a:ext cx="5603240" cy="4203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1295400" y="251758"/>
            <a:ext cx="9601200" cy="1142385"/>
          </a:xfrm>
        </p:spPr>
        <p:txBody>
          <a:bodyPr/>
          <a:lstStyle/>
          <a:p>
            <a:r>
              <a:rPr lang="en-US" altLang="zh-CN"/>
              <a:t>4</a:t>
            </a:r>
            <a:r>
              <a:rPr altLang="zh-CN"/>
              <a:t>、数字行动主义和中国的</a:t>
            </a:r>
            <a:r>
              <a:rPr lang="en-US" altLang="zh-CN"/>
              <a:t>ME TOO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57580" y="1860550"/>
            <a:ext cx="5079365" cy="381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805" y="1860550"/>
            <a:ext cx="5248910" cy="393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400"/>
              <a:t>谢谢观看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CN" sz="4800"/>
              <a:t>Thanks</a:t>
            </a:r>
            <a:r>
              <a:rPr altLang="en-US" sz="4800"/>
              <a:t>！</a:t>
            </a: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4140" y="2453640"/>
            <a:ext cx="5664200" cy="11753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dirty="0"/>
              <a:t>前话：初见浸会大学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95400" y="2237106"/>
            <a:ext cx="9601200" cy="38099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zh-CN"/>
          </a:p>
          <a:p>
            <a:pPr marL="0" indent="0">
              <a:buNone/>
            </a:pPr>
            <a:endParaRPr lang="zh-CN"/>
          </a:p>
          <a:p>
            <a:pPr marL="0" indent="0">
              <a:buNone/>
            </a:pPr>
            <a:endParaRPr lang="zh-CN"/>
          </a:p>
          <a:p>
            <a:pPr marL="0" indent="0">
              <a:buNone/>
            </a:pPr>
            <a:endParaRPr lang="zh-CN"/>
          </a:p>
          <a:p>
            <a:pPr marL="0" indent="0">
              <a:buNone/>
            </a:pPr>
            <a:endParaRPr lang="zh-CN"/>
          </a:p>
          <a:p>
            <a:pPr marL="0" indent="0">
              <a:buNone/>
            </a:pPr>
            <a:endParaRPr lang="zh-CN"/>
          </a:p>
          <a:p>
            <a:pPr marL="0" indent="0">
              <a:buNone/>
            </a:pPr>
            <a:endParaRPr lang="zh-CN"/>
          </a:p>
          <a:p>
            <a:pPr marL="0" indent="0">
              <a:buNone/>
            </a:pPr>
            <a:r>
              <a:rPr lang="zh-CN"/>
              <a:t>            从酒店出发穿过两个公园，就到了浸会大学的传理视艺大楼</a:t>
            </a:r>
          </a:p>
          <a:p>
            <a:pPr marL="0" indent="0">
              <a:buNone/>
            </a:pPr>
            <a:endParaRPr lang="zh-CN"/>
          </a:p>
          <a:p>
            <a:endParaRPr 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835150"/>
            <a:ext cx="4448810" cy="33369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850" y="1835150"/>
            <a:ext cx="4349750" cy="3262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>
                <a:sym typeface="+mn-ea"/>
              </a:rPr>
              <a:t>前话：</a:t>
            </a:r>
            <a:r>
              <a:rPr lang="zh-CN" dirty="0"/>
              <a:t>初见浸会大学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92530" y="2293621"/>
            <a:ext cx="9601200" cy="38099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zh-CN"/>
          </a:p>
          <a:p>
            <a:pPr marL="0" indent="0">
              <a:buNone/>
            </a:pPr>
            <a:endParaRPr lang="zh-CN"/>
          </a:p>
          <a:p>
            <a:pPr marL="0" indent="0">
              <a:buNone/>
            </a:pPr>
            <a:endParaRPr lang="zh-CN"/>
          </a:p>
          <a:p>
            <a:pPr marL="0" indent="0">
              <a:buNone/>
            </a:pPr>
            <a:endParaRPr lang="zh-CN"/>
          </a:p>
          <a:p>
            <a:pPr marL="0" indent="0">
              <a:buNone/>
            </a:pPr>
            <a:endParaRPr lang="zh-CN"/>
          </a:p>
          <a:p>
            <a:pPr marL="0" indent="0">
              <a:buNone/>
            </a:pPr>
            <a:endParaRPr lang="zh-CN"/>
          </a:p>
          <a:p>
            <a:pPr marL="0" indent="0">
              <a:buNone/>
            </a:pPr>
            <a:endParaRPr lang="zh-CN"/>
          </a:p>
          <a:p>
            <a:pPr marL="0" indent="0">
              <a:buNone/>
            </a:pPr>
            <a:r>
              <a:rPr lang="zh-CN"/>
              <a:t>            别人家的教室、演播厅以及高大上的杜比全声制作室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515" y="1992630"/>
            <a:ext cx="4361180" cy="32708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0035" y="1477010"/>
            <a:ext cx="5048250" cy="3786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>
                <a:sym typeface="+mn-ea"/>
              </a:rPr>
              <a:t>前话：</a:t>
            </a:r>
            <a:r>
              <a:rPr lang="zh-CN" dirty="0"/>
              <a:t>初见浸会大学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92530" y="2293621"/>
            <a:ext cx="9601200" cy="38099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zh-CN"/>
          </a:p>
          <a:p>
            <a:pPr marL="0" indent="0">
              <a:buNone/>
            </a:pPr>
            <a:endParaRPr lang="zh-CN"/>
          </a:p>
          <a:p>
            <a:pPr marL="0" indent="0">
              <a:buNone/>
            </a:pPr>
            <a:endParaRPr lang="zh-CN"/>
          </a:p>
          <a:p>
            <a:pPr marL="0" indent="0">
              <a:buNone/>
            </a:pPr>
            <a:endParaRPr lang="zh-CN"/>
          </a:p>
          <a:p>
            <a:pPr marL="0" indent="0">
              <a:buNone/>
            </a:pPr>
            <a:endParaRPr lang="zh-CN"/>
          </a:p>
          <a:p>
            <a:pPr marL="0" indent="0">
              <a:buNone/>
            </a:pPr>
            <a:endParaRPr lang="zh-CN"/>
          </a:p>
          <a:p>
            <a:pPr marL="0" indent="0">
              <a:buNone/>
            </a:pPr>
            <a:endParaRPr lang="zh-CN"/>
          </a:p>
          <a:p>
            <a:pPr marL="0" indent="0">
              <a:buNone/>
            </a:pPr>
            <a:r>
              <a:rPr lang="zh-CN"/>
              <a:t>            别人家的教室、演播厅以及高大上的杜比全声制作室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480" y="1852930"/>
            <a:ext cx="4547235" cy="34105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065" y="1743075"/>
            <a:ext cx="4839335" cy="3629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95400" y="1795145"/>
            <a:ext cx="10116185" cy="3810000"/>
          </a:xfrm>
        </p:spPr>
        <p:txBody>
          <a:bodyPr/>
          <a:lstStyle/>
          <a:p>
            <a:endParaRPr lang="zh-CN"/>
          </a:p>
          <a:p>
            <a:pPr marL="0" indent="0">
              <a:buNone/>
            </a:pPr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355" y="1657350"/>
            <a:ext cx="5869305" cy="4244975"/>
          </a:xfrm>
          <a:prstGeom prst="rect">
            <a:avLst/>
          </a:prstGeom>
        </p:spPr>
      </p:pic>
      <p:sp>
        <p:nvSpPr>
          <p:cNvPr id="8" name="标题 1"/>
          <p:cNvSpPr>
            <a:spLocks noGrp="1"/>
          </p:cNvSpPr>
          <p:nvPr/>
        </p:nvSpPr>
        <p:spPr>
          <a:xfrm>
            <a:off x="783590" y="568325"/>
            <a:ext cx="11140440" cy="11423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sz="3200" b="1" kern="1200">
                <a:solidFill>
                  <a:schemeClr val="accent1"/>
                </a:solidFill>
                <a:latin typeface="+mj-lt"/>
                <a:ea typeface="Microsoft YaHei UI" panose="020B0503020204020204" pitchFamily="34" charset="-122"/>
                <a:cs typeface="+mj-cs"/>
              </a:defRPr>
            </a:lvl1pPr>
          </a:lstStyle>
          <a:p>
            <a:r>
              <a:rPr altLang="zh-CN" dirty="0"/>
              <a:t>开幕式</a:t>
            </a:r>
            <a:r>
              <a:rPr lang="en-US" altLang="zh-CN" dirty="0"/>
              <a:t>——Seeking Truth </a:t>
            </a:r>
            <a:r>
              <a:rPr altLang="en-US" dirty="0"/>
              <a:t>：</a:t>
            </a:r>
            <a:r>
              <a:rPr lang="en-US" altLang="zh-CN" dirty="0"/>
              <a:t>Investigative Reporting and Public Responsibilities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95400" y="1795145"/>
            <a:ext cx="10116185" cy="3810000"/>
          </a:xfrm>
        </p:spPr>
        <p:txBody>
          <a:bodyPr/>
          <a:lstStyle/>
          <a:p>
            <a:endParaRPr lang="zh-CN"/>
          </a:p>
          <a:p>
            <a:pPr marL="0" indent="0">
              <a:buNone/>
            </a:pPr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970" y="2051050"/>
            <a:ext cx="4843780" cy="36328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6015" y="1918970"/>
            <a:ext cx="5195570" cy="38963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3905" y="1795145"/>
            <a:ext cx="6099810" cy="4575175"/>
          </a:xfrm>
          <a:prstGeom prst="rect">
            <a:avLst/>
          </a:prstGeom>
        </p:spPr>
      </p:pic>
      <p:sp>
        <p:nvSpPr>
          <p:cNvPr id="10" name="标题 1"/>
          <p:cNvSpPr>
            <a:spLocks noGrp="1"/>
          </p:cNvSpPr>
          <p:nvPr/>
        </p:nvSpPr>
        <p:spPr>
          <a:xfrm>
            <a:off x="783590" y="568325"/>
            <a:ext cx="11140440" cy="11423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sz="3200" b="1" kern="1200">
                <a:solidFill>
                  <a:schemeClr val="accent1"/>
                </a:solidFill>
                <a:latin typeface="+mj-lt"/>
                <a:ea typeface="Microsoft YaHei UI" panose="020B0503020204020204" pitchFamily="34" charset="-122"/>
                <a:cs typeface="+mj-cs"/>
              </a:defRPr>
            </a:lvl1pPr>
          </a:lstStyle>
          <a:p>
            <a:r>
              <a:rPr altLang="zh-CN" dirty="0"/>
              <a:t>开幕式</a:t>
            </a:r>
            <a:r>
              <a:rPr lang="en-US" altLang="zh-CN" dirty="0"/>
              <a:t>——Seeking Truth </a:t>
            </a:r>
            <a:r>
              <a:rPr altLang="en-US" dirty="0"/>
              <a:t>：</a:t>
            </a:r>
            <a:r>
              <a:rPr lang="en-US" altLang="zh-CN" dirty="0"/>
              <a:t>Investigative Reporting and Public Responsibilities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95400" y="515283"/>
            <a:ext cx="9601200" cy="1142385"/>
          </a:xfrm>
        </p:spPr>
        <p:txBody>
          <a:bodyPr/>
          <a:lstStyle/>
          <a:p>
            <a:r>
              <a:rPr altLang="en-US" dirty="0"/>
              <a:t>讲座分享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95400" y="1795145"/>
            <a:ext cx="5995035" cy="3810000"/>
          </a:xfrm>
        </p:spPr>
        <p:txBody>
          <a:bodyPr>
            <a:normAutofit lnSpcReduction="20000"/>
          </a:bodyPr>
          <a:lstStyle/>
          <a:p>
            <a:endParaRPr lang="zh-CN"/>
          </a:p>
          <a:p>
            <a:pPr marL="0" indent="0" fontAlgn="auto">
              <a:lnSpc>
                <a:spcPct val="100000"/>
              </a:lnSpc>
              <a:buNone/>
            </a:pPr>
            <a:r>
              <a:rPr lang="en-US" altLang="zh-CN"/>
              <a:t>1</a:t>
            </a:r>
            <a:r>
              <a:rPr altLang="en-US"/>
              <a:t>、Old-Fashioned Journalism in New-Fashioned World: How classic reporting principles led to revelations about U.S. Senate candidate Roy Moore </a:t>
            </a:r>
            <a:r>
              <a:rPr lang="en-US" altLang="zh-CN"/>
              <a:t>—— Stephanie McCrummen</a:t>
            </a:r>
          </a:p>
          <a:p>
            <a:pPr marL="0" indent="0" fontAlgn="auto">
              <a:lnSpc>
                <a:spcPct val="100000"/>
              </a:lnSpc>
              <a:buNone/>
            </a:pPr>
            <a:r>
              <a:rPr lang="en-US" altLang="zh-CN"/>
              <a:t>2</a:t>
            </a:r>
            <a:r>
              <a:rPr altLang="en-US"/>
              <a:t>、</a:t>
            </a:r>
            <a:r>
              <a:rPr lang="zh-CN"/>
              <a:t>Short Term and Long Term Visual Storytelling </a:t>
            </a:r>
            <a:r>
              <a:rPr lang="en-US" altLang="zh-CN"/>
              <a:t>——Josh Haner</a:t>
            </a:r>
          </a:p>
          <a:p>
            <a:pPr marL="0" indent="0" fontAlgn="auto">
              <a:lnSpc>
                <a:spcPct val="100000"/>
              </a:lnSpc>
              <a:buNone/>
            </a:pPr>
            <a:r>
              <a:rPr lang="en-US" altLang="zh-CN"/>
              <a:t>3</a:t>
            </a:r>
            <a:r>
              <a:rPr altLang="en-US"/>
              <a:t>、Source Protection in the Digital Age </a:t>
            </a:r>
            <a:r>
              <a:rPr lang="en-US" altLang="zh-CN"/>
              <a:t>——Frederik Obermaier</a:t>
            </a:r>
          </a:p>
          <a:p>
            <a:pPr marL="0" indent="0" fontAlgn="auto">
              <a:lnSpc>
                <a:spcPct val="100000"/>
              </a:lnSpc>
              <a:buNone/>
            </a:pPr>
            <a:r>
              <a:rPr lang="en-US" altLang="zh-CN"/>
              <a:t>4</a:t>
            </a:r>
            <a:r>
              <a:rPr altLang="en-US"/>
              <a:t>、</a:t>
            </a:r>
            <a:r>
              <a:rPr lang="en-US" altLang="zh-CN"/>
              <a:t>Digital Activism And #METOO IN CHINA</a:t>
            </a:r>
            <a:r>
              <a:rPr altLang="en-US">
                <a:sym typeface="+mn-ea"/>
              </a:rPr>
              <a:t> </a:t>
            </a:r>
            <a:r>
              <a:rPr lang="en-US" altLang="zh-CN">
                <a:sym typeface="+mn-ea"/>
              </a:rPr>
              <a:t>——Rose Luqiu Luwei</a:t>
            </a:r>
            <a:endParaRPr altLang="en-US"/>
          </a:p>
        </p:txBody>
      </p:sp>
      <p:pic>
        <p:nvPicPr>
          <p:cNvPr id="4" name="图片 3" descr="post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500" y="599440"/>
            <a:ext cx="3844925" cy="5438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5485" y="1730375"/>
            <a:ext cx="5553710" cy="4164965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1</a:t>
            </a:r>
            <a:r>
              <a:rPr altLang="zh-CN"/>
              <a:t>、新时代下的旧新闻手法：如何利用传统报道原则揭发美国参议员候选人摩尔事件  </a:t>
            </a:r>
            <a:endParaRPr lang="en-US" altLang="zh-CN"/>
          </a:p>
        </p:txBody>
      </p:sp>
      <p:sp>
        <p:nvSpPr>
          <p:cNvPr id="8" name="内容占位符 7"/>
          <p:cNvSpPr>
            <a:spLocks noGrp="1"/>
          </p:cNvSpPr>
          <p:nvPr>
            <p:ph sz="half" idx="1"/>
          </p:nvPr>
        </p:nvSpPr>
        <p:spPr>
          <a:xfrm>
            <a:off x="1295400" y="1981200"/>
            <a:ext cx="4260215" cy="3810000"/>
          </a:xfrm>
        </p:spPr>
        <p:txBody>
          <a:bodyPr>
            <a:no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Stephanie McCrummen是《华盛顿邮报》全国企业事务记者，为该报报道各项题材。她曾获派驻内罗毕担任《华盛顿邮报》的东非分社社长，亦曾前往埃及、伊拉克、墨西哥等地采访。</a:t>
            </a:r>
          </a:p>
          <a:p>
            <a:pPr fontAlgn="auto">
              <a:lnSpc>
                <a:spcPct val="150000"/>
              </a:lnSpc>
            </a:pP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凭目标明确、锲而不捨舍的报道，揭露候选人性骚扰未成年少女的往史，以及该候选人对相关调查报道的妨碍，因而改变阿拉巴马州参议员选举的结果。</a:t>
            </a:r>
          </a:p>
          <a:p>
            <a:r>
              <a:rPr lang="zh-CN" sz="160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1295400" y="251758"/>
            <a:ext cx="9601200" cy="1142385"/>
          </a:xfrm>
        </p:spPr>
        <p:txBody>
          <a:bodyPr/>
          <a:lstStyle/>
          <a:p>
            <a:r>
              <a:rPr lang="en-US" altLang="zh-CN"/>
              <a:t>2</a:t>
            </a:r>
            <a:r>
              <a:rPr altLang="zh-CN"/>
              <a:t>、以影像讲故事之短片版和长篇版</a:t>
            </a:r>
            <a:endParaRPr lang="en-US" altLang="zh-CN"/>
          </a:p>
        </p:txBody>
      </p:sp>
      <p:sp>
        <p:nvSpPr>
          <p:cNvPr id="8" name="内容占位符 7"/>
          <p:cNvSpPr>
            <a:spLocks noGrp="1"/>
          </p:cNvSpPr>
          <p:nvPr>
            <p:ph sz="half" idx="1"/>
          </p:nvPr>
        </p:nvSpPr>
        <p:spPr>
          <a:xfrm>
            <a:off x="1295400" y="1981200"/>
            <a:ext cx="3658870" cy="3810000"/>
          </a:xfrm>
        </p:spPr>
        <p:txBody>
          <a:bodyPr>
            <a:no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Josh Haner 现任《纽约时报》的摄影记者暨相片技术高级编辑。</a:t>
            </a:r>
          </a:p>
          <a:p>
            <a:pPr fontAlgn="auto">
              <a:lnSpc>
                <a:spcPct val="150000"/>
              </a:lnSpc>
            </a:pPr>
            <a:endParaRPr 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2014年，他凭借描述波士顿马拉松爆炸案受害者康复过程的写实图片报导，赢得「普立兹新闻特写摄影奖」。</a:t>
            </a:r>
          </a:p>
          <a:p>
            <a:pPr fontAlgn="auto">
              <a:lnSpc>
                <a:spcPct val="150000"/>
              </a:lnSpc>
            </a:pPr>
            <a:endParaRPr 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fontAlgn="auto">
              <a:lnSpc>
                <a:spcPct val="150000"/>
              </a:lnSpc>
              <a:buNone/>
            </a:pPr>
            <a:endParaRPr lang="zh-CN" sz="16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6425" y="1649095"/>
            <a:ext cx="5701665" cy="4276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amond Grid 16x9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菱形网格演示文稿（宽屏）</Template>
  <TotalTime>0</TotalTime>
  <Words>502</Words>
  <Application>Microsoft Macintosh PowerPoint</Application>
  <PresentationFormat>宽屏</PresentationFormat>
  <Paragraphs>57</Paragraphs>
  <Slides>13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17" baseType="lpstr">
      <vt:lpstr>Arial</vt:lpstr>
      <vt:lpstr>Microsoft YaHei UI</vt:lpstr>
      <vt:lpstr>微软雅黑</vt:lpstr>
      <vt:lpstr>Diamond Grid 16x9</vt:lpstr>
      <vt:lpstr>香港浸会大学访学分享</vt:lpstr>
      <vt:lpstr>前话：初见浸会大学</vt:lpstr>
      <vt:lpstr>前话：初见浸会大学</vt:lpstr>
      <vt:lpstr>前话：初见浸会大学</vt:lpstr>
      <vt:lpstr>PowerPoint 演示文稿</vt:lpstr>
      <vt:lpstr>PowerPoint 演示文稿</vt:lpstr>
      <vt:lpstr>讲座分享</vt:lpstr>
      <vt:lpstr>1、新时代下的旧新闻手法：如何利用传统报道原则揭发美国参议员候选人摩尔事件  </vt:lpstr>
      <vt:lpstr>2、以影像讲故事之短片版和长篇版</vt:lpstr>
      <vt:lpstr>3、数码时代如何保护消息来源</vt:lpstr>
      <vt:lpstr>3、数码时代如何保护消息来源</vt:lpstr>
      <vt:lpstr>4、数字行动主义和中国的ME TOO</vt:lpstr>
      <vt:lpstr>谢谢观看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Administrator</cp:lastModifiedBy>
  <cp:revision>3</cp:revision>
  <dcterms:created xsi:type="dcterms:W3CDTF">2017-10-11T04:39:00Z</dcterms:created>
  <dcterms:modified xsi:type="dcterms:W3CDTF">2018-11-09T14:27:56Z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TC030310159991</vt:lpwstr>
  </property>
  <property fmtid="{D5CDD505-2E9C-101B-9397-08002B2CF9AE}" pid="3" name="KSOProductBuildVer">
    <vt:lpwstr>2052-10.1.0.7566</vt:lpwstr>
  </property>
</Properties>
</file>